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861" r:id="rId2"/>
    <p:sldId id="1311" r:id="rId3"/>
    <p:sldId id="1302" r:id="rId4"/>
    <p:sldId id="1318" r:id="rId5"/>
    <p:sldId id="1320" r:id="rId6"/>
    <p:sldId id="1321" r:id="rId7"/>
    <p:sldId id="1319" r:id="rId8"/>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40FF"/>
    <a:srgbClr val="FFFF66"/>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87" autoAdjust="0"/>
    <p:restoredTop sz="88926" autoAdjust="0"/>
  </p:normalViewPr>
  <p:slideViewPr>
    <p:cSldViewPr>
      <p:cViewPr varScale="1">
        <p:scale>
          <a:sx n="105" d="100"/>
          <a:sy n="105" d="100"/>
        </p:scale>
        <p:origin x="848" y="184"/>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3/26/23</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557016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41604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55973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703832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4793661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3610390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4:14-30</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642570"/>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000" b="1" baseline="30000" dirty="0">
                <a:solidFill>
                  <a:srgbClr val="FFFFFF"/>
                </a:solidFill>
                <a:effectLst/>
                <a:latin typeface="Times New Roman" panose="02020603050405020304" pitchFamily="18" charset="0"/>
                <a:ea typeface="Times New Roman" panose="02020603050405020304" pitchFamily="18" charset="0"/>
              </a:rPr>
              <a:t>14 </a:t>
            </a:r>
            <a:r>
              <a:rPr lang="en-AU" sz="2000" dirty="0">
                <a:solidFill>
                  <a:srgbClr val="FFFFFF"/>
                </a:solidFill>
                <a:effectLst/>
                <a:latin typeface="Times New Roman" panose="02020603050405020304" pitchFamily="18" charset="0"/>
                <a:ea typeface="Times New Roman" panose="02020603050405020304" pitchFamily="18" charset="0"/>
              </a:rPr>
              <a:t>And Jesus returned in the power of the Spirit to Galilee, and a report about him went out through all the surrounding country.  </a:t>
            </a:r>
            <a:r>
              <a:rPr lang="en-AU" sz="2000" b="1" baseline="30000" dirty="0">
                <a:solidFill>
                  <a:srgbClr val="FFFFFF"/>
                </a:solidFill>
                <a:effectLst/>
                <a:latin typeface="Times New Roman" panose="02020603050405020304" pitchFamily="18" charset="0"/>
                <a:ea typeface="Times New Roman" panose="02020603050405020304" pitchFamily="18" charset="0"/>
              </a:rPr>
              <a:t>15 </a:t>
            </a:r>
            <a:r>
              <a:rPr lang="en-AU" sz="2000" dirty="0">
                <a:solidFill>
                  <a:srgbClr val="FFFFFF"/>
                </a:solidFill>
                <a:effectLst/>
                <a:latin typeface="Times New Roman" panose="02020603050405020304" pitchFamily="18" charset="0"/>
                <a:ea typeface="Times New Roman" panose="02020603050405020304" pitchFamily="18" charset="0"/>
              </a:rPr>
              <a:t>And he taught in their synagogues, being glorified by all.  </a:t>
            </a:r>
            <a:endParaRPr lang="en-AU" sz="2000" dirty="0">
              <a:effectLst/>
              <a:latin typeface="Calibri" panose="020F0502020204030204" pitchFamily="34" charset="0"/>
              <a:ea typeface="Times New Roman" panose="02020603050405020304" pitchFamily="18" charset="0"/>
            </a:endParaRPr>
          </a:p>
          <a:p>
            <a:pPr indent="152400">
              <a:lnSpc>
                <a:spcPct val="110000"/>
              </a:lnSpc>
              <a:spcAft>
                <a:spcPts val="1000"/>
              </a:spcAft>
            </a:pPr>
            <a:r>
              <a:rPr lang="en-AU" sz="2000" dirty="0">
                <a:solidFill>
                  <a:srgbClr val="FFFFFF"/>
                </a:solidFill>
                <a:effectLst/>
                <a:latin typeface="Times New Roman" panose="02020603050405020304" pitchFamily="18" charset="0"/>
                <a:ea typeface="Times New Roman" panose="02020603050405020304" pitchFamily="18" charset="0"/>
              </a:rPr>
              <a:t> </a:t>
            </a:r>
            <a:r>
              <a:rPr lang="en-AU" sz="2000" b="1" baseline="30000" dirty="0">
                <a:solidFill>
                  <a:srgbClr val="FFFFFF"/>
                </a:solidFill>
                <a:effectLst/>
                <a:latin typeface="Times New Roman" panose="02020603050405020304" pitchFamily="18" charset="0"/>
                <a:ea typeface="Times New Roman" panose="02020603050405020304" pitchFamily="18" charset="0"/>
              </a:rPr>
              <a:t>16 </a:t>
            </a:r>
            <a:r>
              <a:rPr lang="en-AU" sz="2000" dirty="0">
                <a:solidFill>
                  <a:srgbClr val="FFFFFF"/>
                </a:solidFill>
                <a:effectLst/>
                <a:latin typeface="Times New Roman" panose="02020603050405020304" pitchFamily="18" charset="0"/>
                <a:ea typeface="Times New Roman" panose="02020603050405020304" pitchFamily="18" charset="0"/>
              </a:rPr>
              <a:t>And he came to Nazareth, where he had been brought up.  And as was his custom, he went to the synagogue on the Sabbath day, and he stood up to read.  </a:t>
            </a:r>
            <a:r>
              <a:rPr lang="en-AU" sz="2000" b="1" baseline="30000" dirty="0">
                <a:solidFill>
                  <a:srgbClr val="FFFFFF"/>
                </a:solidFill>
                <a:effectLst/>
                <a:latin typeface="Times New Roman" panose="02020603050405020304" pitchFamily="18" charset="0"/>
                <a:ea typeface="Times New Roman" panose="02020603050405020304" pitchFamily="18" charset="0"/>
              </a:rPr>
              <a:t>17 </a:t>
            </a:r>
            <a:r>
              <a:rPr lang="en-AU" sz="2000" dirty="0">
                <a:solidFill>
                  <a:srgbClr val="FFFFFF"/>
                </a:solidFill>
                <a:effectLst/>
                <a:latin typeface="Times New Roman" panose="02020603050405020304" pitchFamily="18" charset="0"/>
                <a:ea typeface="Times New Roman" panose="02020603050405020304" pitchFamily="18" charset="0"/>
              </a:rPr>
              <a:t>And the scroll of the prophet Isaiah was given to him.  He unrolled the scroll and found the place where it was written, </a:t>
            </a:r>
            <a:endParaRPr lang="en-AU" sz="2000" dirty="0">
              <a:effectLst/>
              <a:latin typeface="Calibri" panose="020F0502020204030204" pitchFamily="34" charset="0"/>
              <a:ea typeface="Times New Roman" panose="02020603050405020304" pitchFamily="18" charset="0"/>
            </a:endParaRPr>
          </a:p>
          <a:p>
            <a:pPr marL="177800" indent="538163">
              <a:spcAft>
                <a:spcPts val="1000"/>
              </a:spcAft>
            </a:pPr>
            <a:r>
              <a:rPr lang="en-AU" sz="2000" b="1" baseline="30000" dirty="0">
                <a:solidFill>
                  <a:srgbClr val="FFFFFF"/>
                </a:solidFill>
                <a:effectLst/>
                <a:latin typeface="Times New Roman" panose="02020603050405020304" pitchFamily="18" charset="0"/>
                <a:ea typeface="Times New Roman" panose="02020603050405020304" pitchFamily="18" charset="0"/>
              </a:rPr>
              <a:t>18 </a:t>
            </a:r>
            <a:r>
              <a:rPr lang="en-AU" sz="2000" dirty="0">
                <a:solidFill>
                  <a:srgbClr val="FFFFFF"/>
                </a:solidFill>
                <a:effectLst/>
                <a:latin typeface="Times New Roman" panose="02020603050405020304" pitchFamily="18" charset="0"/>
                <a:ea typeface="Times New Roman" panose="02020603050405020304" pitchFamily="18" charset="0"/>
              </a:rPr>
              <a:t>“The Spirit of the Lord is upon me, </a:t>
            </a:r>
            <a:endParaRPr lang="en-AU" sz="2000" dirty="0">
              <a:effectLst/>
              <a:latin typeface="Calibri" panose="020F0502020204030204" pitchFamily="34" charset="0"/>
              <a:ea typeface="Times New Roman" panose="02020603050405020304" pitchFamily="18" charset="0"/>
            </a:endParaRPr>
          </a:p>
          <a:p>
            <a:pPr marL="177800" indent="538163">
              <a:spcAft>
                <a:spcPts val="1000"/>
              </a:spcAft>
            </a:pPr>
            <a:r>
              <a:rPr lang="en-AU" sz="2000" dirty="0">
                <a:solidFill>
                  <a:srgbClr val="FFFFFF"/>
                </a:solidFill>
                <a:effectLst/>
                <a:latin typeface="Times New Roman" panose="02020603050405020304" pitchFamily="18" charset="0"/>
                <a:ea typeface="Times New Roman" panose="02020603050405020304" pitchFamily="18" charset="0"/>
              </a:rPr>
              <a:t>because he has anointed me </a:t>
            </a:r>
            <a:endParaRPr lang="en-AU" sz="2000" dirty="0">
              <a:effectLst/>
              <a:latin typeface="Calibri" panose="020F0502020204030204" pitchFamily="34" charset="0"/>
              <a:ea typeface="Times New Roman" panose="02020603050405020304" pitchFamily="18" charset="0"/>
            </a:endParaRPr>
          </a:p>
          <a:p>
            <a:pPr marL="177800" indent="538163">
              <a:spcAft>
                <a:spcPts val="1000"/>
              </a:spcAft>
            </a:pPr>
            <a:r>
              <a:rPr lang="en-AU" sz="2000" dirty="0">
                <a:solidFill>
                  <a:srgbClr val="FFFFFF"/>
                </a:solidFill>
                <a:effectLst/>
                <a:latin typeface="Times New Roman" panose="02020603050405020304" pitchFamily="18" charset="0"/>
                <a:ea typeface="Times New Roman" panose="02020603050405020304" pitchFamily="18" charset="0"/>
              </a:rPr>
              <a:t>to proclaim good news to the poor.  </a:t>
            </a:r>
            <a:endParaRPr lang="en-AU" sz="2000" dirty="0">
              <a:effectLst/>
              <a:latin typeface="Calibri" panose="020F0502020204030204" pitchFamily="34" charset="0"/>
              <a:ea typeface="Times New Roman" panose="02020603050405020304" pitchFamily="18" charset="0"/>
            </a:endParaRPr>
          </a:p>
          <a:p>
            <a:pPr marL="177800" indent="538163">
              <a:spcAft>
                <a:spcPts val="1000"/>
              </a:spcAft>
            </a:pPr>
            <a:r>
              <a:rPr lang="en-AU" sz="2000" dirty="0">
                <a:solidFill>
                  <a:srgbClr val="FFFFFF"/>
                </a:solidFill>
                <a:effectLst/>
                <a:latin typeface="Times New Roman" panose="02020603050405020304" pitchFamily="18" charset="0"/>
                <a:ea typeface="Times New Roman" panose="02020603050405020304" pitchFamily="18" charset="0"/>
              </a:rPr>
              <a:t>He has sent me to proclaim liberty to the captives </a:t>
            </a:r>
            <a:endParaRPr lang="en-AU" sz="2000" dirty="0">
              <a:effectLst/>
              <a:latin typeface="Calibri" panose="020F0502020204030204" pitchFamily="34" charset="0"/>
              <a:ea typeface="Times New Roman" panose="02020603050405020304" pitchFamily="18" charset="0"/>
            </a:endParaRPr>
          </a:p>
          <a:p>
            <a:pPr marL="177800" indent="538163">
              <a:spcAft>
                <a:spcPts val="1000"/>
              </a:spcAft>
            </a:pPr>
            <a:r>
              <a:rPr lang="en-AU" sz="2000" dirty="0">
                <a:solidFill>
                  <a:srgbClr val="FFFFFF"/>
                </a:solidFill>
                <a:effectLst/>
                <a:latin typeface="Times New Roman" panose="02020603050405020304" pitchFamily="18" charset="0"/>
                <a:ea typeface="Times New Roman" panose="02020603050405020304" pitchFamily="18" charset="0"/>
              </a:rPr>
              <a:t>and recovering of sight to the blind, </a:t>
            </a:r>
            <a:endParaRPr lang="en-AU" sz="2000" dirty="0">
              <a:effectLst/>
              <a:latin typeface="Calibri" panose="020F0502020204030204" pitchFamily="34" charset="0"/>
              <a:ea typeface="Times New Roman" panose="02020603050405020304" pitchFamily="18" charset="0"/>
            </a:endParaRPr>
          </a:p>
          <a:p>
            <a:pPr marL="177800" indent="538163">
              <a:spcAft>
                <a:spcPts val="1000"/>
              </a:spcAft>
            </a:pPr>
            <a:r>
              <a:rPr lang="en-AU" sz="2000" dirty="0">
                <a:solidFill>
                  <a:srgbClr val="FFFFFF"/>
                </a:solidFill>
                <a:effectLst/>
                <a:latin typeface="Times New Roman" panose="02020603050405020304" pitchFamily="18" charset="0"/>
                <a:ea typeface="Times New Roman" panose="02020603050405020304" pitchFamily="18" charset="0"/>
              </a:rPr>
              <a:t>to set at liberty those who are oppressed, </a:t>
            </a:r>
            <a:endParaRPr lang="en-AU" sz="2000" dirty="0">
              <a:effectLst/>
              <a:latin typeface="Calibri" panose="020F0502020204030204" pitchFamily="34" charset="0"/>
              <a:ea typeface="Times New Roman" panose="02020603050405020304" pitchFamily="18" charset="0"/>
            </a:endParaRPr>
          </a:p>
          <a:p>
            <a:pPr marL="177800" indent="538163"/>
            <a:r>
              <a:rPr lang="en-AU" sz="2000" b="1" baseline="30000" dirty="0">
                <a:solidFill>
                  <a:srgbClr val="FFFFFF"/>
                </a:solidFill>
                <a:effectLst/>
                <a:latin typeface="Times New Roman" panose="02020603050405020304" pitchFamily="18" charset="0"/>
                <a:ea typeface="Times New Roman" panose="02020603050405020304" pitchFamily="18" charset="0"/>
              </a:rPr>
              <a:t>19 </a:t>
            </a:r>
            <a:r>
              <a:rPr lang="en-AU" sz="2000" dirty="0">
                <a:solidFill>
                  <a:srgbClr val="FFFFFF"/>
                </a:solidFill>
                <a:effectLst/>
                <a:latin typeface="Times New Roman" panose="02020603050405020304" pitchFamily="18" charset="0"/>
                <a:ea typeface="Times New Roman" panose="02020603050405020304" pitchFamily="18" charset="0"/>
              </a:rPr>
              <a:t>to proclaim the year of the Lord’s favour.”</a:t>
            </a:r>
            <a:r>
              <a:rPr lang="en-AU" sz="2000" dirty="0">
                <a:effectLst/>
              </a:rPr>
              <a:t> </a:t>
            </a:r>
            <a:endParaRPr lang="en-AU" sz="20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669061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3726469"/>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baseline="30000" dirty="0">
                <a:solidFill>
                  <a:srgbClr val="FFFFFF"/>
                </a:solidFill>
                <a:effectLst/>
                <a:latin typeface="Times New Roman" panose="02020603050405020304" pitchFamily="18" charset="0"/>
                <a:ea typeface="Times New Roman" panose="02020603050405020304" pitchFamily="18" charset="0"/>
              </a:rPr>
              <a:t>20 </a:t>
            </a:r>
            <a:r>
              <a:rPr lang="en-AU" sz="2400" dirty="0">
                <a:solidFill>
                  <a:srgbClr val="FFFFFF"/>
                </a:solidFill>
                <a:effectLst/>
                <a:latin typeface="Times New Roman" panose="02020603050405020304" pitchFamily="18" charset="0"/>
                <a:ea typeface="Times New Roman" panose="02020603050405020304" pitchFamily="18" charset="0"/>
              </a:rPr>
              <a:t>And he rolled up the scroll and gave it back to the attendant and sat down.  And the eyes of all in the synagogue were fixed on him.  </a:t>
            </a:r>
            <a:r>
              <a:rPr lang="en-AU" sz="2400" b="1" baseline="30000" dirty="0">
                <a:solidFill>
                  <a:srgbClr val="FFFFFF"/>
                </a:solidFill>
                <a:effectLst/>
                <a:latin typeface="Times New Roman" panose="02020603050405020304" pitchFamily="18" charset="0"/>
                <a:ea typeface="Times New Roman" panose="02020603050405020304" pitchFamily="18" charset="0"/>
              </a:rPr>
              <a:t>21 </a:t>
            </a:r>
            <a:r>
              <a:rPr lang="en-AU" sz="2400" dirty="0">
                <a:solidFill>
                  <a:srgbClr val="FFFFFF"/>
                </a:solidFill>
                <a:effectLst/>
                <a:latin typeface="Times New Roman" panose="02020603050405020304" pitchFamily="18" charset="0"/>
                <a:ea typeface="Times New Roman" panose="02020603050405020304" pitchFamily="18" charset="0"/>
              </a:rPr>
              <a:t>And he began to say to them, “Today this Scripture has been fulfilled in your hearing.”  </a:t>
            </a:r>
            <a:r>
              <a:rPr lang="en-AU" sz="2400" b="1" baseline="30000" dirty="0">
                <a:solidFill>
                  <a:srgbClr val="FFFFFF"/>
                </a:solidFill>
                <a:effectLst/>
                <a:latin typeface="Times New Roman" panose="02020603050405020304" pitchFamily="18" charset="0"/>
                <a:ea typeface="Times New Roman" panose="02020603050405020304" pitchFamily="18" charset="0"/>
              </a:rPr>
              <a:t>22 </a:t>
            </a:r>
            <a:r>
              <a:rPr lang="en-AU" sz="2400" dirty="0">
                <a:solidFill>
                  <a:srgbClr val="FFFFFF"/>
                </a:solidFill>
                <a:effectLst/>
                <a:latin typeface="Times New Roman" panose="02020603050405020304" pitchFamily="18" charset="0"/>
                <a:ea typeface="Times New Roman" panose="02020603050405020304" pitchFamily="18" charset="0"/>
              </a:rPr>
              <a:t>And all spoke well of him and marvelled at the gracious words that were coming from his mouth.  And they said, “Is not this Joseph’s son?”  </a:t>
            </a:r>
            <a:r>
              <a:rPr lang="en-AU" sz="2400" b="1" baseline="30000" dirty="0">
                <a:solidFill>
                  <a:srgbClr val="FFFFFF"/>
                </a:solidFill>
                <a:effectLst/>
                <a:latin typeface="Times New Roman" panose="02020603050405020304" pitchFamily="18" charset="0"/>
                <a:ea typeface="Times New Roman" panose="02020603050405020304" pitchFamily="18" charset="0"/>
              </a:rPr>
              <a:t>23 </a:t>
            </a:r>
            <a:r>
              <a:rPr lang="en-AU" sz="2400" dirty="0">
                <a:solidFill>
                  <a:srgbClr val="FFFFFF"/>
                </a:solidFill>
                <a:effectLst/>
                <a:latin typeface="Times New Roman" panose="02020603050405020304" pitchFamily="18" charset="0"/>
                <a:ea typeface="Times New Roman" panose="02020603050405020304" pitchFamily="18" charset="0"/>
              </a:rPr>
              <a:t>And he said to them, “Doubtless you will quote to me this proverb, ‘ “Physician, heal yourself.”  What we have heard you did at Capernaum, do here in your hometown as well.’ ”  </a:t>
            </a:r>
            <a:r>
              <a:rPr lang="en-AU" sz="2400" b="1" baseline="30000" dirty="0">
                <a:solidFill>
                  <a:srgbClr val="FFFFFF"/>
                </a:solidFill>
                <a:effectLst/>
                <a:latin typeface="Times New Roman" panose="02020603050405020304" pitchFamily="18" charset="0"/>
                <a:ea typeface="Times New Roman" panose="02020603050405020304" pitchFamily="18" charset="0"/>
              </a:rPr>
              <a:t>24 </a:t>
            </a:r>
            <a:r>
              <a:rPr lang="en-AU" sz="2400" dirty="0">
                <a:solidFill>
                  <a:srgbClr val="FFFFFF"/>
                </a:solidFill>
                <a:effectLst/>
                <a:latin typeface="Times New Roman" panose="02020603050405020304" pitchFamily="18" charset="0"/>
                <a:ea typeface="Times New Roman" panose="02020603050405020304" pitchFamily="18" charset="0"/>
              </a:rPr>
              <a:t>And he said, “Truly, I say to you, no prophet is acceptable in his hometown.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133972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538550"/>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baseline="30000" dirty="0">
                <a:solidFill>
                  <a:srgbClr val="FFFFFF"/>
                </a:solidFill>
                <a:effectLst/>
                <a:latin typeface="Times New Roman" panose="02020603050405020304" pitchFamily="18" charset="0"/>
                <a:ea typeface="Times New Roman" panose="02020603050405020304" pitchFamily="18" charset="0"/>
              </a:rPr>
              <a:t>25 </a:t>
            </a:r>
            <a:r>
              <a:rPr lang="en-AU" sz="2400" dirty="0">
                <a:solidFill>
                  <a:srgbClr val="FFFFFF"/>
                </a:solidFill>
                <a:effectLst/>
                <a:latin typeface="Times New Roman" panose="02020603050405020304" pitchFamily="18" charset="0"/>
                <a:ea typeface="Times New Roman" panose="02020603050405020304" pitchFamily="18" charset="0"/>
              </a:rPr>
              <a:t>But in truth, I tell you, there were many widows in Israel in the days of Elijah, when the heavens were shut up three years and six months, and a great famine came over all the land, </a:t>
            </a:r>
            <a:r>
              <a:rPr lang="en-AU" sz="2400" b="1" baseline="30000" dirty="0">
                <a:solidFill>
                  <a:srgbClr val="FFFFFF"/>
                </a:solidFill>
                <a:effectLst/>
                <a:latin typeface="Times New Roman" panose="02020603050405020304" pitchFamily="18" charset="0"/>
                <a:ea typeface="Times New Roman" panose="02020603050405020304" pitchFamily="18" charset="0"/>
              </a:rPr>
              <a:t>26 </a:t>
            </a:r>
            <a:r>
              <a:rPr lang="en-AU" sz="2400" dirty="0">
                <a:solidFill>
                  <a:srgbClr val="FFFFFF"/>
                </a:solidFill>
                <a:effectLst/>
                <a:latin typeface="Times New Roman" panose="02020603050405020304" pitchFamily="18" charset="0"/>
                <a:ea typeface="Times New Roman" panose="02020603050405020304" pitchFamily="18" charset="0"/>
              </a:rPr>
              <a:t>and Elijah was sent to none of them but only to Zarephath, in the land of Sidon, to a woman who was a widow.  </a:t>
            </a:r>
            <a:r>
              <a:rPr lang="en-AU" sz="2400" b="1" baseline="30000" dirty="0">
                <a:solidFill>
                  <a:srgbClr val="FFFFFF"/>
                </a:solidFill>
                <a:effectLst/>
                <a:latin typeface="Times New Roman" panose="02020603050405020304" pitchFamily="18" charset="0"/>
                <a:ea typeface="Times New Roman" panose="02020603050405020304" pitchFamily="18" charset="0"/>
              </a:rPr>
              <a:t>27 </a:t>
            </a:r>
            <a:r>
              <a:rPr lang="en-AU" sz="2400" dirty="0">
                <a:solidFill>
                  <a:srgbClr val="FFFFFF"/>
                </a:solidFill>
                <a:effectLst/>
                <a:latin typeface="Times New Roman" panose="02020603050405020304" pitchFamily="18" charset="0"/>
                <a:ea typeface="Times New Roman" panose="02020603050405020304" pitchFamily="18" charset="0"/>
              </a:rPr>
              <a:t>And there were many lepers in Israel in the time of the prophet Elisha, and none of them was cleansed, but only Naaman the Syrian.”  </a:t>
            </a:r>
            <a:r>
              <a:rPr lang="en-AU" sz="2400" b="1" baseline="30000" dirty="0">
                <a:solidFill>
                  <a:srgbClr val="FFFFFF"/>
                </a:solidFill>
                <a:effectLst/>
                <a:latin typeface="Times New Roman" panose="02020603050405020304" pitchFamily="18" charset="0"/>
                <a:ea typeface="Times New Roman" panose="02020603050405020304" pitchFamily="18" charset="0"/>
              </a:rPr>
              <a:t>28 </a:t>
            </a:r>
            <a:r>
              <a:rPr lang="en-AU" sz="2400" dirty="0">
                <a:solidFill>
                  <a:srgbClr val="FFFFFF"/>
                </a:solidFill>
                <a:effectLst/>
                <a:latin typeface="Times New Roman" panose="02020603050405020304" pitchFamily="18" charset="0"/>
                <a:ea typeface="Times New Roman" panose="02020603050405020304" pitchFamily="18" charset="0"/>
              </a:rPr>
              <a:t>When they heard these things, all in the synagogue were filled with wrath.  </a:t>
            </a:r>
            <a:r>
              <a:rPr lang="en-AU" sz="2400" b="1" baseline="30000" dirty="0">
                <a:solidFill>
                  <a:srgbClr val="FFFFFF"/>
                </a:solidFill>
                <a:effectLst/>
                <a:latin typeface="Times New Roman" panose="02020603050405020304" pitchFamily="18" charset="0"/>
                <a:ea typeface="Times New Roman" panose="02020603050405020304" pitchFamily="18" charset="0"/>
              </a:rPr>
              <a:t>29 </a:t>
            </a:r>
            <a:r>
              <a:rPr lang="en-AU" sz="2400" dirty="0">
                <a:solidFill>
                  <a:srgbClr val="FFFFFF"/>
                </a:solidFill>
                <a:effectLst/>
                <a:latin typeface="Times New Roman" panose="02020603050405020304" pitchFamily="18" charset="0"/>
                <a:ea typeface="Times New Roman" panose="02020603050405020304" pitchFamily="18" charset="0"/>
              </a:rPr>
              <a:t>And they rose up and drove him out of the town and brought him to the brow of the hill on which their town was built, so that they could throw him down the cliff.  </a:t>
            </a:r>
            <a:r>
              <a:rPr lang="en-AU" sz="2400" b="1" baseline="30000" dirty="0">
                <a:solidFill>
                  <a:srgbClr val="FFFFFF"/>
                </a:solidFill>
                <a:effectLst/>
                <a:latin typeface="Times New Roman" panose="02020603050405020304" pitchFamily="18" charset="0"/>
                <a:ea typeface="Times New Roman" panose="02020603050405020304" pitchFamily="18" charset="0"/>
              </a:rPr>
              <a:t>30 </a:t>
            </a:r>
            <a:r>
              <a:rPr lang="en-AU" sz="2400" dirty="0">
                <a:solidFill>
                  <a:srgbClr val="FFFFFF"/>
                </a:solidFill>
                <a:effectLst/>
                <a:latin typeface="Times New Roman" panose="02020603050405020304" pitchFamily="18" charset="0"/>
                <a:ea typeface="Times New Roman" panose="02020603050405020304" pitchFamily="18" charset="0"/>
              </a:rPr>
              <a:t>But passing through their midst, he went away.</a:t>
            </a:r>
            <a:r>
              <a:rPr lang="en-AU" sz="2400" dirty="0">
                <a:effectLst/>
              </a:rPr>
              <a:t>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056131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6A9EDB9-E2C6-4A69-A785-850ADC7DE1C8}"/>
              </a:ext>
            </a:extLst>
          </p:cNvPr>
          <p:cNvSpPr txBox="1"/>
          <p:nvPr/>
        </p:nvSpPr>
        <p:spPr>
          <a:xfrm>
            <a:off x="107503" y="3250"/>
            <a:ext cx="9019579" cy="461665"/>
          </a:xfrm>
          <a:prstGeom prst="rect">
            <a:avLst/>
          </a:prstGeom>
          <a:noFill/>
          <a:ln>
            <a:noFill/>
          </a:ln>
        </p:spPr>
        <p:txBody>
          <a:bodyPr wrap="square" rtlCol="0">
            <a:spAutoFit/>
          </a:bodyPr>
          <a:lstStyle/>
          <a:p>
            <a:pPr marL="317500" indent="-317500" algn="ctr"/>
            <a:r>
              <a:rPr lang="en-AU" sz="2400" dirty="0">
                <a:solidFill>
                  <a:srgbClr val="FFFF00"/>
                </a:solidFill>
                <a:latin typeface="Times New Roman" panose="02020603050405020304" pitchFamily="18" charset="0"/>
                <a:cs typeface="Times New Roman" panose="02020603050405020304" pitchFamily="18" charset="0"/>
              </a:rPr>
              <a:t>More than Miracles.   The era of Salvation.</a:t>
            </a:r>
            <a:endParaRPr lang="en-AU" sz="2400" u="sng"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6EA8D00-00BE-6A27-707C-58EC1F2AED3D}"/>
              </a:ext>
            </a:extLst>
          </p:cNvPr>
          <p:cNvSpPr txBox="1"/>
          <p:nvPr/>
        </p:nvSpPr>
        <p:spPr>
          <a:xfrm>
            <a:off x="-4712" y="344560"/>
            <a:ext cx="9131794"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Jesus began His Ministry in the Power of the Holy Spirit, He quickly became famous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He taught in the synagogues, He was glorified by all</a:t>
            </a:r>
          </a:p>
        </p:txBody>
      </p:sp>
      <p:sp>
        <p:nvSpPr>
          <p:cNvPr id="10" name="TextBox 9">
            <a:extLst>
              <a:ext uri="{FF2B5EF4-FFF2-40B4-BE49-F238E27FC236}">
                <a16:creationId xmlns:a16="http://schemas.microsoft.com/office/drawing/2014/main" id="{69FF56DB-AA3C-A772-0C45-7DF71FCCC0E3}"/>
              </a:ext>
            </a:extLst>
          </p:cNvPr>
          <p:cNvSpPr txBox="1"/>
          <p:nvPr/>
        </p:nvSpPr>
        <p:spPr>
          <a:xfrm>
            <a:off x="0" y="901054"/>
            <a:ext cx="9116551"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Jesus’ home town were ready for their share.  Wanted to see the miracles they had heard about.</a:t>
            </a:r>
          </a:p>
        </p:txBody>
      </p:sp>
      <p:sp>
        <p:nvSpPr>
          <p:cNvPr id="2" name="Text Box 4">
            <a:extLst>
              <a:ext uri="{FF2B5EF4-FFF2-40B4-BE49-F238E27FC236}">
                <a16:creationId xmlns:a16="http://schemas.microsoft.com/office/drawing/2014/main" id="{41068A00-5435-3B5E-D5CC-2E31D9D80EAE}"/>
              </a:ext>
            </a:extLst>
          </p:cNvPr>
          <p:cNvSpPr txBox="1">
            <a:spLocks noChangeArrowheads="1"/>
          </p:cNvSpPr>
          <p:nvPr/>
        </p:nvSpPr>
        <p:spPr bwMode="auto">
          <a:xfrm>
            <a:off x="827584" y="1270386"/>
            <a:ext cx="7234445" cy="1892826"/>
          </a:xfrm>
          <a:prstGeom prst="rect">
            <a:avLst/>
          </a:prstGeom>
          <a:solidFill>
            <a:schemeClr val="bg1"/>
          </a:solidFill>
          <a:ln w="9525">
            <a:noFill/>
            <a:miter lim="800000"/>
            <a:headEnd/>
            <a:tailEnd/>
          </a:ln>
        </p:spPr>
        <p:txBody>
          <a:bodyPr wrap="square">
            <a:prstTxWarp prst="textNoShape">
              <a:avLst/>
            </a:prstTxWarp>
            <a:spAutoFit/>
          </a:bodyPr>
          <a:lstStyle/>
          <a:p>
            <a:pPr marL="609600" indent="-609600">
              <a:lnSpc>
                <a:spcPct val="110000"/>
              </a:lnSpc>
              <a:tabLst>
                <a:tab pos="127000" algn="r"/>
                <a:tab pos="254000" algn="l"/>
              </a:tabLst>
            </a:pPr>
            <a:r>
              <a:rPr lang="en-AU" sz="1800" b="1" baseline="30000" dirty="0">
                <a:effectLst/>
                <a:latin typeface="Comic Sans MS" panose="030F0902030302020204" pitchFamily="66" charset="0"/>
                <a:ea typeface="Times New Roman" panose="02020603050405020304" pitchFamily="18" charset="0"/>
              </a:rPr>
              <a:t>18 </a:t>
            </a:r>
            <a:r>
              <a:rPr lang="en-AU" sz="1800" dirty="0">
                <a:solidFill>
                  <a:srgbClr val="FF0000"/>
                </a:solidFill>
                <a:effectLst/>
                <a:latin typeface="Comic Sans MS" panose="030F0902030302020204" pitchFamily="66" charset="0"/>
                <a:ea typeface="Times New Roman" panose="02020603050405020304" pitchFamily="18" charset="0"/>
              </a:rPr>
              <a:t>“The Spirit of the Lord is upon me, because he has anointed me </a:t>
            </a:r>
            <a:endParaRPr lang="en-AU" sz="1800" dirty="0">
              <a:effectLst/>
              <a:latin typeface="Times New Roman" panose="02020603050405020304" pitchFamily="18" charset="0"/>
              <a:ea typeface="Times New Roman" panose="02020603050405020304" pitchFamily="18" charset="0"/>
            </a:endParaRPr>
          </a:p>
          <a:p>
            <a:pPr marL="609600" indent="-203200">
              <a:lnSpc>
                <a:spcPct val="110000"/>
              </a:lnSpc>
            </a:pPr>
            <a:r>
              <a:rPr lang="en-AU" sz="1800" dirty="0">
                <a:solidFill>
                  <a:srgbClr val="FF0000"/>
                </a:solidFill>
                <a:effectLst/>
                <a:latin typeface="Comic Sans MS" panose="030F0902030302020204" pitchFamily="66" charset="0"/>
                <a:ea typeface="Times New Roman" panose="02020603050405020304" pitchFamily="18" charset="0"/>
              </a:rPr>
              <a:t>to proclaim good news to the poor.  </a:t>
            </a:r>
            <a:endParaRPr lang="en-AU" sz="1800" dirty="0">
              <a:effectLst/>
              <a:latin typeface="Times New Roman" panose="02020603050405020304" pitchFamily="18" charset="0"/>
              <a:ea typeface="Times New Roman" panose="02020603050405020304" pitchFamily="18" charset="0"/>
            </a:endParaRPr>
          </a:p>
          <a:p>
            <a:pPr marL="609600" indent="-609600">
              <a:lnSpc>
                <a:spcPct val="110000"/>
              </a:lnSpc>
              <a:tabLst>
                <a:tab pos="127000" algn="r"/>
                <a:tab pos="254000" algn="l"/>
              </a:tabLst>
            </a:pPr>
            <a:r>
              <a:rPr lang="en-AU" sz="1800" dirty="0">
                <a:solidFill>
                  <a:srgbClr val="FF0000"/>
                </a:solidFill>
                <a:effectLst/>
                <a:latin typeface="Comic Sans MS" panose="030F0902030302020204" pitchFamily="66" charset="0"/>
                <a:ea typeface="Times New Roman" panose="02020603050405020304" pitchFamily="18" charset="0"/>
              </a:rPr>
              <a:t>He has sent me to proclaim liberty to the captives, </a:t>
            </a:r>
            <a:endParaRPr lang="en-AU" sz="1800" dirty="0">
              <a:effectLst/>
              <a:latin typeface="Times New Roman" panose="02020603050405020304" pitchFamily="18" charset="0"/>
              <a:ea typeface="Times New Roman" panose="02020603050405020304" pitchFamily="18" charset="0"/>
            </a:endParaRPr>
          </a:p>
          <a:p>
            <a:pPr marL="609600" indent="-203200">
              <a:lnSpc>
                <a:spcPct val="110000"/>
              </a:lnSpc>
            </a:pPr>
            <a:r>
              <a:rPr lang="en-AU" sz="1800" dirty="0">
                <a:solidFill>
                  <a:srgbClr val="FF0000"/>
                </a:solidFill>
                <a:effectLst/>
                <a:latin typeface="Comic Sans MS" panose="030F0902030302020204" pitchFamily="66" charset="0"/>
                <a:ea typeface="Times New Roman" panose="02020603050405020304" pitchFamily="18" charset="0"/>
              </a:rPr>
              <a:t>and recovering of sight to the blind, </a:t>
            </a:r>
            <a:endParaRPr lang="en-AU" sz="1800" dirty="0">
              <a:effectLst/>
              <a:latin typeface="Times New Roman" panose="02020603050405020304" pitchFamily="18" charset="0"/>
              <a:ea typeface="Times New Roman" panose="02020603050405020304" pitchFamily="18" charset="0"/>
            </a:endParaRPr>
          </a:p>
          <a:p>
            <a:pPr marL="609600" indent="-203200">
              <a:lnSpc>
                <a:spcPct val="110000"/>
              </a:lnSpc>
            </a:pPr>
            <a:r>
              <a:rPr lang="en-AU" sz="1800" dirty="0">
                <a:solidFill>
                  <a:srgbClr val="FF0000"/>
                </a:solidFill>
                <a:effectLst/>
                <a:latin typeface="Comic Sans MS" panose="030F0902030302020204" pitchFamily="66" charset="0"/>
                <a:ea typeface="Times New Roman" panose="02020603050405020304" pitchFamily="18" charset="0"/>
              </a:rPr>
              <a:t>to set at liberty those who are oppressed,</a:t>
            </a:r>
            <a:r>
              <a:rPr lang="en-AU" sz="1800" dirty="0">
                <a:effectLst/>
                <a:latin typeface="Comic Sans MS" panose="030F0902030302020204" pitchFamily="66" charset="0"/>
                <a:ea typeface="Times New Roman" panose="02020603050405020304" pitchFamily="18" charset="0"/>
              </a:rPr>
              <a:t> </a:t>
            </a:r>
            <a:endParaRPr lang="en-AU" sz="1800" dirty="0">
              <a:effectLst/>
              <a:latin typeface="Times New Roman" panose="02020603050405020304" pitchFamily="18" charset="0"/>
              <a:ea typeface="Times New Roman" panose="02020603050405020304" pitchFamily="18" charset="0"/>
            </a:endParaRPr>
          </a:p>
          <a:p>
            <a:r>
              <a:rPr lang="en-AU"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19 </a:t>
            </a:r>
            <a:r>
              <a:rPr lang="en-AU" sz="18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to proclaim the year of the Lord’s favour.”</a:t>
            </a:r>
            <a:r>
              <a:rPr lang="en-AU" dirty="0">
                <a:effectLst/>
              </a:rPr>
              <a:t> </a:t>
            </a:r>
            <a:endParaRPr lang="en-A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05212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P spid="10" grpId="0"/>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6A9EDB9-E2C6-4A69-A785-850ADC7DE1C8}"/>
              </a:ext>
            </a:extLst>
          </p:cNvPr>
          <p:cNvSpPr txBox="1"/>
          <p:nvPr/>
        </p:nvSpPr>
        <p:spPr>
          <a:xfrm>
            <a:off x="107503" y="3250"/>
            <a:ext cx="9019579" cy="461665"/>
          </a:xfrm>
          <a:prstGeom prst="rect">
            <a:avLst/>
          </a:prstGeom>
          <a:noFill/>
          <a:ln>
            <a:noFill/>
          </a:ln>
        </p:spPr>
        <p:txBody>
          <a:bodyPr wrap="square" rtlCol="0">
            <a:spAutoFit/>
          </a:bodyPr>
          <a:lstStyle/>
          <a:p>
            <a:pPr marL="317500" indent="-317500" algn="ctr"/>
            <a:r>
              <a:rPr lang="en-AU" sz="2400" dirty="0">
                <a:solidFill>
                  <a:srgbClr val="FFFF00"/>
                </a:solidFill>
                <a:latin typeface="Times New Roman" panose="02020603050405020304" pitchFamily="18" charset="0"/>
                <a:cs typeface="Times New Roman" panose="02020603050405020304" pitchFamily="18" charset="0"/>
              </a:rPr>
              <a:t>More than Miracles.   The era of Salvation.</a:t>
            </a:r>
            <a:endParaRPr lang="en-AU" sz="2400" u="sng"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6EA8D00-00BE-6A27-707C-58EC1F2AED3D}"/>
              </a:ext>
            </a:extLst>
          </p:cNvPr>
          <p:cNvSpPr txBox="1"/>
          <p:nvPr/>
        </p:nvSpPr>
        <p:spPr>
          <a:xfrm>
            <a:off x="-4712" y="344560"/>
            <a:ext cx="9131794"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Jesus began His Ministry in the Power of the Holy Spirit, He quickly became famous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He taught in the synagogues, He was glorified by all</a:t>
            </a:r>
          </a:p>
        </p:txBody>
      </p:sp>
      <p:sp>
        <p:nvSpPr>
          <p:cNvPr id="10" name="TextBox 9">
            <a:extLst>
              <a:ext uri="{FF2B5EF4-FFF2-40B4-BE49-F238E27FC236}">
                <a16:creationId xmlns:a16="http://schemas.microsoft.com/office/drawing/2014/main" id="{69FF56DB-AA3C-A772-0C45-7DF71FCCC0E3}"/>
              </a:ext>
            </a:extLst>
          </p:cNvPr>
          <p:cNvSpPr txBox="1"/>
          <p:nvPr/>
        </p:nvSpPr>
        <p:spPr>
          <a:xfrm>
            <a:off x="0" y="901054"/>
            <a:ext cx="9116551"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Jesus’ home town were ready for their share.  Wanted to see the miracles they had heard about.</a:t>
            </a:r>
          </a:p>
        </p:txBody>
      </p:sp>
      <p:sp>
        <p:nvSpPr>
          <p:cNvPr id="3" name="TextBox 2">
            <a:extLst>
              <a:ext uri="{FF2B5EF4-FFF2-40B4-BE49-F238E27FC236}">
                <a16:creationId xmlns:a16="http://schemas.microsoft.com/office/drawing/2014/main" id="{66EBB6C9-2171-34FA-4608-D3852283E26C}"/>
              </a:ext>
            </a:extLst>
          </p:cNvPr>
          <p:cNvSpPr txBox="1"/>
          <p:nvPr/>
        </p:nvSpPr>
        <p:spPr>
          <a:xfrm>
            <a:off x="2483768" y="1194418"/>
            <a:ext cx="2903116" cy="369332"/>
          </a:xfrm>
          <a:prstGeom prst="rect">
            <a:avLst/>
          </a:prstGeom>
          <a:noFill/>
          <a:ln>
            <a:noFill/>
          </a:ln>
        </p:spPr>
        <p:txBody>
          <a:bodyPr wrap="square" rtlCol="0">
            <a:spAutoFit/>
          </a:bodyPr>
          <a:lstStyle/>
          <a:p>
            <a:pPr marL="317500" indent="-317500"/>
            <a:r>
              <a:rPr lang="en-AU" u="sng" dirty="0">
                <a:solidFill>
                  <a:srgbClr val="FFFF00"/>
                </a:solidFill>
                <a:latin typeface="Times New Roman" panose="02020603050405020304" pitchFamily="18" charset="0"/>
                <a:cs typeface="Times New Roman" panose="02020603050405020304" pitchFamily="18" charset="0"/>
              </a:rPr>
              <a:t>Prophecy fulfilled in Jesus:</a:t>
            </a:r>
          </a:p>
        </p:txBody>
      </p:sp>
      <p:sp>
        <p:nvSpPr>
          <p:cNvPr id="8" name="TextBox 7">
            <a:extLst>
              <a:ext uri="{FF2B5EF4-FFF2-40B4-BE49-F238E27FC236}">
                <a16:creationId xmlns:a16="http://schemas.microsoft.com/office/drawing/2014/main" id="{36F94FF9-0412-C649-7488-3C5DE31880C3}"/>
              </a:ext>
            </a:extLst>
          </p:cNvPr>
          <p:cNvSpPr txBox="1"/>
          <p:nvPr/>
        </p:nvSpPr>
        <p:spPr>
          <a:xfrm>
            <a:off x="23046" y="1574154"/>
            <a:ext cx="2736304"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Filled with the Holy Spirit.</a:t>
            </a:r>
          </a:p>
        </p:txBody>
      </p:sp>
      <p:sp>
        <p:nvSpPr>
          <p:cNvPr id="15" name="TextBox 14">
            <a:extLst>
              <a:ext uri="{FF2B5EF4-FFF2-40B4-BE49-F238E27FC236}">
                <a16:creationId xmlns:a16="http://schemas.microsoft.com/office/drawing/2014/main" id="{173BFE94-4218-D537-29AC-A47542944516}"/>
              </a:ext>
            </a:extLst>
          </p:cNvPr>
          <p:cNvSpPr txBox="1"/>
          <p:nvPr/>
        </p:nvSpPr>
        <p:spPr>
          <a:xfrm>
            <a:off x="23046" y="1856342"/>
            <a:ext cx="3468834"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Proclaim Good News to the Poor</a:t>
            </a:r>
          </a:p>
        </p:txBody>
      </p:sp>
      <p:sp>
        <p:nvSpPr>
          <p:cNvPr id="17" name="TextBox 16">
            <a:extLst>
              <a:ext uri="{FF2B5EF4-FFF2-40B4-BE49-F238E27FC236}">
                <a16:creationId xmlns:a16="http://schemas.microsoft.com/office/drawing/2014/main" id="{000F429F-E14A-0BCE-80F3-10A902379D0E}"/>
              </a:ext>
            </a:extLst>
          </p:cNvPr>
          <p:cNvSpPr txBox="1"/>
          <p:nvPr/>
        </p:nvSpPr>
        <p:spPr>
          <a:xfrm>
            <a:off x="3275856" y="1877052"/>
            <a:ext cx="4680520"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poor are more aware of their need</a:t>
            </a:r>
          </a:p>
        </p:txBody>
      </p:sp>
      <p:sp>
        <p:nvSpPr>
          <p:cNvPr id="2" name="Text Box 4">
            <a:extLst>
              <a:ext uri="{FF2B5EF4-FFF2-40B4-BE49-F238E27FC236}">
                <a16:creationId xmlns:a16="http://schemas.microsoft.com/office/drawing/2014/main" id="{5AB963AA-442F-177E-B552-27E87EB6C137}"/>
              </a:ext>
            </a:extLst>
          </p:cNvPr>
          <p:cNvSpPr txBox="1">
            <a:spLocks noChangeArrowheads="1"/>
          </p:cNvSpPr>
          <p:nvPr/>
        </p:nvSpPr>
        <p:spPr bwMode="auto">
          <a:xfrm>
            <a:off x="179512" y="2267094"/>
            <a:ext cx="8568952" cy="2031325"/>
          </a:xfrm>
          <a:prstGeom prst="rect">
            <a:avLst/>
          </a:prstGeom>
          <a:solidFill>
            <a:schemeClr val="bg1"/>
          </a:solidFill>
          <a:ln w="9525">
            <a:noFill/>
            <a:miter lim="800000"/>
            <a:headEnd/>
            <a:tailEnd/>
          </a:ln>
        </p:spPr>
        <p:txBody>
          <a:bodyPr wrap="square">
            <a:prstTxWarp prst="textNoShape">
              <a:avLst/>
            </a:prstTxWarp>
            <a:spAutoFit/>
          </a:bodyPr>
          <a:lstStyle/>
          <a:p>
            <a:r>
              <a:rPr lang="en-AU" dirty="0">
                <a:latin typeface="Comic Sans MS" panose="030F0902030302020204" pitchFamily="66" charset="0"/>
                <a:ea typeface="Times New Roman" panose="02020603050405020304" pitchFamily="18" charset="0"/>
              </a:rPr>
              <a:t>1 Corinthians 1:26–29 (ESV) </a:t>
            </a:r>
            <a:endParaRPr lang="en-AU" dirty="0">
              <a:latin typeface="Times New Roman" panose="02020603050405020304" pitchFamily="18" charset="0"/>
              <a:ea typeface="Times New Roman" panose="02020603050405020304" pitchFamily="18" charset="0"/>
            </a:endParaRPr>
          </a:p>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26 </a:t>
            </a:r>
            <a:r>
              <a:rPr lang="en-AU" dirty="0">
                <a:latin typeface="Comic Sans MS" panose="030F0902030302020204" pitchFamily="66" charset="0"/>
                <a:ea typeface="Times New Roman" panose="02020603050405020304" pitchFamily="18" charset="0"/>
                <a:cs typeface="Times New Roman" panose="02020603050405020304" pitchFamily="18" charset="0"/>
              </a:rPr>
              <a:t>For consider your calling, brothers:  not many of you were wise according to worldly standards, not many were powerful, not many were of noble birth.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27 </a:t>
            </a:r>
            <a:r>
              <a:rPr lang="en-AU" dirty="0">
                <a:latin typeface="Comic Sans MS" panose="030F0902030302020204" pitchFamily="66" charset="0"/>
                <a:ea typeface="Times New Roman" panose="02020603050405020304" pitchFamily="18" charset="0"/>
                <a:cs typeface="Times New Roman" panose="02020603050405020304" pitchFamily="18" charset="0"/>
              </a:rPr>
              <a:t>But God chose what is foolish in the world to shame the wise;  God chose what is weak in the world to shame the strong;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28 </a:t>
            </a:r>
            <a:r>
              <a:rPr lang="en-AU" dirty="0">
                <a:latin typeface="Comic Sans MS" panose="030F0902030302020204" pitchFamily="66" charset="0"/>
                <a:ea typeface="Times New Roman" panose="02020603050405020304" pitchFamily="18" charset="0"/>
                <a:cs typeface="Times New Roman" panose="02020603050405020304" pitchFamily="18" charset="0"/>
              </a:rPr>
              <a:t>God chose what is low and despised in the world, even things that are not, to bring to nothing things that are,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29 </a:t>
            </a:r>
            <a:r>
              <a:rPr lang="en-AU" dirty="0">
                <a:latin typeface="Comic Sans MS" panose="030F0902030302020204" pitchFamily="66" charset="0"/>
                <a:ea typeface="Times New Roman" panose="02020603050405020304" pitchFamily="18" charset="0"/>
                <a:cs typeface="Times New Roman" panose="02020603050405020304" pitchFamily="18" charset="0"/>
              </a:rPr>
              <a:t>so that no human being might boast in the presence of God.</a:t>
            </a:r>
            <a:r>
              <a:rPr lang="en-AU" dirty="0"/>
              <a:t> </a:t>
            </a:r>
            <a:endParaRPr lang="en-A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64214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6A9EDB9-E2C6-4A69-A785-850ADC7DE1C8}"/>
              </a:ext>
            </a:extLst>
          </p:cNvPr>
          <p:cNvSpPr txBox="1"/>
          <p:nvPr/>
        </p:nvSpPr>
        <p:spPr>
          <a:xfrm>
            <a:off x="107503" y="3250"/>
            <a:ext cx="9019579" cy="461665"/>
          </a:xfrm>
          <a:prstGeom prst="rect">
            <a:avLst/>
          </a:prstGeom>
          <a:noFill/>
          <a:ln>
            <a:noFill/>
          </a:ln>
        </p:spPr>
        <p:txBody>
          <a:bodyPr wrap="square" rtlCol="0">
            <a:spAutoFit/>
          </a:bodyPr>
          <a:lstStyle/>
          <a:p>
            <a:pPr marL="317500" indent="-317500" algn="ctr"/>
            <a:r>
              <a:rPr lang="en-AU" sz="2400" dirty="0">
                <a:solidFill>
                  <a:srgbClr val="FFFF00"/>
                </a:solidFill>
                <a:latin typeface="Times New Roman" panose="02020603050405020304" pitchFamily="18" charset="0"/>
                <a:cs typeface="Times New Roman" panose="02020603050405020304" pitchFamily="18" charset="0"/>
              </a:rPr>
              <a:t>More than Miracles.   The era of Salvation.</a:t>
            </a:r>
            <a:endParaRPr lang="en-AU" sz="2400" u="sng"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6EA8D00-00BE-6A27-707C-58EC1F2AED3D}"/>
              </a:ext>
            </a:extLst>
          </p:cNvPr>
          <p:cNvSpPr txBox="1"/>
          <p:nvPr/>
        </p:nvSpPr>
        <p:spPr>
          <a:xfrm>
            <a:off x="-4712" y="344560"/>
            <a:ext cx="9131794"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Jesus began His Ministry in the Power of the Holy Spirit, He quickly became famous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He taught in the synagogues, He was glorified by all</a:t>
            </a:r>
          </a:p>
        </p:txBody>
      </p:sp>
      <p:sp>
        <p:nvSpPr>
          <p:cNvPr id="10" name="TextBox 9">
            <a:extLst>
              <a:ext uri="{FF2B5EF4-FFF2-40B4-BE49-F238E27FC236}">
                <a16:creationId xmlns:a16="http://schemas.microsoft.com/office/drawing/2014/main" id="{69FF56DB-AA3C-A772-0C45-7DF71FCCC0E3}"/>
              </a:ext>
            </a:extLst>
          </p:cNvPr>
          <p:cNvSpPr txBox="1"/>
          <p:nvPr/>
        </p:nvSpPr>
        <p:spPr>
          <a:xfrm>
            <a:off x="0" y="901054"/>
            <a:ext cx="9116551"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Jesus’ home town were ready for their share.  Wanted to see the miracles they had heard about.</a:t>
            </a:r>
          </a:p>
        </p:txBody>
      </p:sp>
      <p:sp>
        <p:nvSpPr>
          <p:cNvPr id="3" name="TextBox 2">
            <a:extLst>
              <a:ext uri="{FF2B5EF4-FFF2-40B4-BE49-F238E27FC236}">
                <a16:creationId xmlns:a16="http://schemas.microsoft.com/office/drawing/2014/main" id="{66EBB6C9-2171-34FA-4608-D3852283E26C}"/>
              </a:ext>
            </a:extLst>
          </p:cNvPr>
          <p:cNvSpPr txBox="1"/>
          <p:nvPr/>
        </p:nvSpPr>
        <p:spPr>
          <a:xfrm>
            <a:off x="2507718" y="1281802"/>
            <a:ext cx="2903116" cy="369332"/>
          </a:xfrm>
          <a:prstGeom prst="rect">
            <a:avLst/>
          </a:prstGeom>
          <a:noFill/>
          <a:ln>
            <a:noFill/>
          </a:ln>
        </p:spPr>
        <p:txBody>
          <a:bodyPr wrap="square" rtlCol="0">
            <a:spAutoFit/>
          </a:bodyPr>
          <a:lstStyle/>
          <a:p>
            <a:pPr marL="317500" indent="-317500"/>
            <a:r>
              <a:rPr lang="en-AU" b="1" u="sng" dirty="0">
                <a:solidFill>
                  <a:srgbClr val="FFFF00"/>
                </a:solidFill>
                <a:latin typeface="Times New Roman" panose="02020603050405020304" pitchFamily="18" charset="0"/>
                <a:cs typeface="Times New Roman" panose="02020603050405020304" pitchFamily="18" charset="0"/>
              </a:rPr>
              <a:t>Prophecy fulfilled in Jesus:</a:t>
            </a:r>
          </a:p>
        </p:txBody>
      </p:sp>
      <p:sp>
        <p:nvSpPr>
          <p:cNvPr id="8" name="TextBox 7">
            <a:extLst>
              <a:ext uri="{FF2B5EF4-FFF2-40B4-BE49-F238E27FC236}">
                <a16:creationId xmlns:a16="http://schemas.microsoft.com/office/drawing/2014/main" id="{36F94FF9-0412-C649-7488-3C5DE31880C3}"/>
              </a:ext>
            </a:extLst>
          </p:cNvPr>
          <p:cNvSpPr txBox="1"/>
          <p:nvPr/>
        </p:nvSpPr>
        <p:spPr>
          <a:xfrm>
            <a:off x="23046" y="1574154"/>
            <a:ext cx="2736304"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Filled with the Holy Spirit.</a:t>
            </a:r>
          </a:p>
        </p:txBody>
      </p:sp>
      <p:sp>
        <p:nvSpPr>
          <p:cNvPr id="15" name="TextBox 14">
            <a:extLst>
              <a:ext uri="{FF2B5EF4-FFF2-40B4-BE49-F238E27FC236}">
                <a16:creationId xmlns:a16="http://schemas.microsoft.com/office/drawing/2014/main" id="{173BFE94-4218-D537-29AC-A47542944516}"/>
              </a:ext>
            </a:extLst>
          </p:cNvPr>
          <p:cNvSpPr txBox="1"/>
          <p:nvPr/>
        </p:nvSpPr>
        <p:spPr>
          <a:xfrm>
            <a:off x="23046" y="1856342"/>
            <a:ext cx="3468834"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Proclaim Good News to the Poor</a:t>
            </a:r>
          </a:p>
        </p:txBody>
      </p:sp>
      <p:sp>
        <p:nvSpPr>
          <p:cNvPr id="17" name="TextBox 16">
            <a:extLst>
              <a:ext uri="{FF2B5EF4-FFF2-40B4-BE49-F238E27FC236}">
                <a16:creationId xmlns:a16="http://schemas.microsoft.com/office/drawing/2014/main" id="{000F429F-E14A-0BCE-80F3-10A902379D0E}"/>
              </a:ext>
            </a:extLst>
          </p:cNvPr>
          <p:cNvSpPr txBox="1"/>
          <p:nvPr/>
        </p:nvSpPr>
        <p:spPr>
          <a:xfrm>
            <a:off x="3275856" y="1877052"/>
            <a:ext cx="4680520"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poor are more aware of their need</a:t>
            </a:r>
          </a:p>
        </p:txBody>
      </p:sp>
      <p:sp>
        <p:nvSpPr>
          <p:cNvPr id="18" name="TextBox 17">
            <a:extLst>
              <a:ext uri="{FF2B5EF4-FFF2-40B4-BE49-F238E27FC236}">
                <a16:creationId xmlns:a16="http://schemas.microsoft.com/office/drawing/2014/main" id="{EAC90B98-3723-827B-153E-F211359367D4}"/>
              </a:ext>
            </a:extLst>
          </p:cNvPr>
          <p:cNvSpPr txBox="1"/>
          <p:nvPr/>
        </p:nvSpPr>
        <p:spPr>
          <a:xfrm>
            <a:off x="107206" y="2156452"/>
            <a:ext cx="9019876"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chooses those who are insignificant, and makes them rich in the things of God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TODAY, the poorest nations in the world are where the Gospel is bearing most fruit</a:t>
            </a:r>
          </a:p>
        </p:txBody>
      </p:sp>
      <p:sp>
        <p:nvSpPr>
          <p:cNvPr id="20" name="TextBox 19">
            <a:extLst>
              <a:ext uri="{FF2B5EF4-FFF2-40B4-BE49-F238E27FC236}">
                <a16:creationId xmlns:a16="http://schemas.microsoft.com/office/drawing/2014/main" id="{331A27AC-BC2D-E576-1BCC-6214B9520C23}"/>
              </a:ext>
            </a:extLst>
          </p:cNvPr>
          <p:cNvSpPr txBox="1"/>
          <p:nvPr/>
        </p:nvSpPr>
        <p:spPr>
          <a:xfrm>
            <a:off x="16696" y="2755254"/>
            <a:ext cx="4987352"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Liberty to captives;  The year of the Lord’s favour</a:t>
            </a:r>
          </a:p>
        </p:txBody>
      </p:sp>
      <p:sp>
        <p:nvSpPr>
          <p:cNvPr id="21" name="TextBox 20">
            <a:extLst>
              <a:ext uri="{FF2B5EF4-FFF2-40B4-BE49-F238E27FC236}">
                <a16:creationId xmlns:a16="http://schemas.microsoft.com/office/drawing/2014/main" id="{BDB8CA84-A93B-CCF3-AFFB-0CA60A5CA9AA}"/>
              </a:ext>
            </a:extLst>
          </p:cNvPr>
          <p:cNvSpPr txBox="1"/>
          <p:nvPr/>
        </p:nvSpPr>
        <p:spPr>
          <a:xfrm>
            <a:off x="126256" y="3058152"/>
            <a:ext cx="9019876" cy="646331"/>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‘year of Jubilee’-like  </a:t>
            </a:r>
            <a:r>
              <a:rPr lang="en-AU" u="sng" dirty="0">
                <a:solidFill>
                  <a:schemeClr val="bg1"/>
                </a:solidFill>
                <a:latin typeface="Times New Roman" panose="02020603050405020304" pitchFamily="18" charset="0"/>
                <a:cs typeface="Times New Roman" panose="02020603050405020304" pitchFamily="18" charset="0"/>
              </a:rPr>
              <a:t>new era of salvation</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At this point (1</a:t>
            </a:r>
            <a:r>
              <a:rPr lang="en-AU" baseline="30000" dirty="0">
                <a:solidFill>
                  <a:schemeClr val="bg1"/>
                </a:solidFill>
                <a:latin typeface="Times New Roman" panose="02020603050405020304" pitchFamily="18" charset="0"/>
                <a:cs typeface="Times New Roman" panose="02020603050405020304" pitchFamily="18" charset="0"/>
              </a:rPr>
              <a:t>st</a:t>
            </a:r>
            <a:r>
              <a:rPr lang="en-AU" dirty="0">
                <a:solidFill>
                  <a:schemeClr val="bg1"/>
                </a:solidFill>
                <a:latin typeface="Times New Roman" panose="02020603050405020304" pitchFamily="18" charset="0"/>
                <a:cs typeface="Times New Roman" panose="02020603050405020304" pitchFamily="18" charset="0"/>
              </a:rPr>
              <a:t> coming), He came to bring salvation.  2</a:t>
            </a:r>
            <a:r>
              <a:rPr lang="en-AU" baseline="30000" dirty="0">
                <a:solidFill>
                  <a:schemeClr val="bg1"/>
                </a:solidFill>
                <a:latin typeface="Times New Roman" panose="02020603050405020304" pitchFamily="18" charset="0"/>
                <a:cs typeface="Times New Roman" panose="02020603050405020304" pitchFamily="18" charset="0"/>
              </a:rPr>
              <a:t>nd</a:t>
            </a:r>
            <a:r>
              <a:rPr lang="en-AU" dirty="0">
                <a:solidFill>
                  <a:schemeClr val="bg1"/>
                </a:solidFill>
                <a:latin typeface="Times New Roman" panose="02020603050405020304" pitchFamily="18" charset="0"/>
                <a:cs typeface="Times New Roman" panose="02020603050405020304" pitchFamily="18" charset="0"/>
              </a:rPr>
              <a:t> coming will be time for judgment</a:t>
            </a:r>
          </a:p>
        </p:txBody>
      </p:sp>
      <p:sp>
        <p:nvSpPr>
          <p:cNvPr id="23" name="TextBox 22">
            <a:extLst>
              <a:ext uri="{FF2B5EF4-FFF2-40B4-BE49-F238E27FC236}">
                <a16:creationId xmlns:a16="http://schemas.microsoft.com/office/drawing/2014/main" id="{BD63BFA2-7B21-5F62-9247-484751AC3B3E}"/>
              </a:ext>
            </a:extLst>
          </p:cNvPr>
          <p:cNvSpPr txBox="1"/>
          <p:nvPr/>
        </p:nvSpPr>
        <p:spPr>
          <a:xfrm>
            <a:off x="105098" y="3656088"/>
            <a:ext cx="2736304"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Spiritual Blessings:</a:t>
            </a:r>
          </a:p>
        </p:txBody>
      </p:sp>
      <p:sp>
        <p:nvSpPr>
          <p:cNvPr id="24" name="TextBox 23">
            <a:extLst>
              <a:ext uri="{FF2B5EF4-FFF2-40B4-BE49-F238E27FC236}">
                <a16:creationId xmlns:a16="http://schemas.microsoft.com/office/drawing/2014/main" id="{94DEA230-11BD-9986-327D-D89B3045DAAB}"/>
              </a:ext>
            </a:extLst>
          </p:cNvPr>
          <p:cNvSpPr txBox="1"/>
          <p:nvPr/>
        </p:nvSpPr>
        <p:spPr>
          <a:xfrm>
            <a:off x="1979712" y="3659118"/>
            <a:ext cx="7147370" cy="923330"/>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about the poor getting $, but the riches of Heaven.</a:t>
            </a:r>
          </a:p>
          <a:p>
            <a:pPr marL="180975" indent="-180975">
              <a:buFont typeface="Arial" panose="020B0604020202020204" pitchFamily="34" charset="0"/>
              <a:buChar char="•"/>
            </a:pPr>
            <a:r>
              <a:rPr lang="en-AU">
                <a:solidFill>
                  <a:schemeClr val="bg1"/>
                </a:solidFill>
                <a:latin typeface="Times New Roman" panose="02020603050405020304" pitchFamily="18" charset="0"/>
                <a:cs typeface="Times New Roman" panose="02020603050405020304" pitchFamily="18" charset="0"/>
              </a:rPr>
              <a:t>Spiritual eyes </a:t>
            </a:r>
            <a:r>
              <a:rPr lang="en-AU" dirty="0">
                <a:solidFill>
                  <a:schemeClr val="bg1"/>
                </a:solidFill>
                <a:latin typeface="Times New Roman" panose="02020603050405020304" pitchFamily="18" charset="0"/>
                <a:cs typeface="Times New Roman" panose="02020603050405020304" pitchFamily="18" charset="0"/>
              </a:rPr>
              <a:t>opened to focus on the things of God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Freedom from sin &amp; death through death and resurrection of Jesus Christ</a:t>
            </a:r>
          </a:p>
        </p:txBody>
      </p:sp>
      <p:sp>
        <p:nvSpPr>
          <p:cNvPr id="25" name="TextBox 24">
            <a:extLst>
              <a:ext uri="{FF2B5EF4-FFF2-40B4-BE49-F238E27FC236}">
                <a16:creationId xmlns:a16="http://schemas.microsoft.com/office/drawing/2014/main" id="{B82C70C1-4863-9725-7648-D4F83BB5EA87}"/>
              </a:ext>
            </a:extLst>
          </p:cNvPr>
          <p:cNvSpPr txBox="1"/>
          <p:nvPr/>
        </p:nvSpPr>
        <p:spPr>
          <a:xfrm>
            <a:off x="3444" y="4514183"/>
            <a:ext cx="9136012"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Nazareth turned on Jesus.  They wanted Miracles but no miracle show for them.</a:t>
            </a:r>
          </a:p>
        </p:txBody>
      </p:sp>
      <p:sp>
        <p:nvSpPr>
          <p:cNvPr id="26" name="TextBox 25">
            <a:extLst>
              <a:ext uri="{FF2B5EF4-FFF2-40B4-BE49-F238E27FC236}">
                <a16:creationId xmlns:a16="http://schemas.microsoft.com/office/drawing/2014/main" id="{6A846C4D-B41E-6244-BDB5-890B52B6CB43}"/>
              </a:ext>
            </a:extLst>
          </p:cNvPr>
          <p:cNvSpPr txBox="1"/>
          <p:nvPr/>
        </p:nvSpPr>
        <p:spPr>
          <a:xfrm>
            <a:off x="251520" y="4835120"/>
            <a:ext cx="9019876" cy="646331"/>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purpose, was to preach.  </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Evil long for miracles.  The spiritual rejoice in the greater Spiritual blessings.</a:t>
            </a:r>
          </a:p>
        </p:txBody>
      </p:sp>
    </p:spTree>
    <p:extLst>
      <p:ext uri="{BB962C8B-B14F-4D97-AF65-F5344CB8AC3E}">
        <p14:creationId xmlns:p14="http://schemas.microsoft.com/office/powerpoint/2010/main" val="2248067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xEl>
                                              <p:pRg st="0" end="0"/>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uiExpand="1" build="p"/>
      <p:bldP spid="20" grpId="0"/>
      <p:bldP spid="21" grpId="0" uiExpand="1" build="p"/>
      <p:bldP spid="23" grpId="0"/>
      <p:bldP spid="24" grpId="0" uiExpand="1" build="p"/>
      <p:bldP spid="25" grpId="0"/>
      <p:bldP spid="26"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160383</TotalTime>
  <Words>1028</Words>
  <Application>Microsoft Macintosh PowerPoint</Application>
  <PresentationFormat>On-screen Show (16:10)</PresentationFormat>
  <Paragraphs>65</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2483</cp:revision>
  <cp:lastPrinted>2023-03-24T03:38:41Z</cp:lastPrinted>
  <dcterms:created xsi:type="dcterms:W3CDTF">2016-11-04T06:28:01Z</dcterms:created>
  <dcterms:modified xsi:type="dcterms:W3CDTF">2023-03-26T05:24:20Z</dcterms:modified>
</cp:coreProperties>
</file>